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60" r:id="rId4"/>
    <p:sldId id="259" r:id="rId5"/>
    <p:sldId id="262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933"/>
    <p:restoredTop sz="72864"/>
  </p:normalViewPr>
  <p:slideViewPr>
    <p:cSldViewPr snapToGrid="0" snapToObjects="1">
      <p:cViewPr varScale="1">
        <p:scale>
          <a:sx n="149" d="100"/>
          <a:sy n="149" d="100"/>
        </p:scale>
        <p:origin x="4232" y="4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svg>
</file>

<file path=ppt/media/image4.png>
</file>

<file path=ppt/media/image5.png>
</file>

<file path=ppt/media/image6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2BCF10-1BD3-C94B-8D0A-8EF96B486FC9}" type="datetimeFigureOut">
              <a:rPr lang="en-US" smtClean="0"/>
              <a:t>6/16/25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37E0B5-69D1-B94E-84CF-AEB113D84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839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🤖 </a:t>
            </a:r>
          </a:p>
          <a:p>
            <a:r>
              <a:rPr lang="en-US" b="1" dirty="0"/>
              <a:t>What is AI?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b="1" dirty="0"/>
              <a:t>Artificial Intelligence (AI)</a:t>
            </a:r>
            <a:r>
              <a:rPr lang="en-US" dirty="0"/>
              <a:t> refers to the ability of computers or machines to simulate human intelligence. This includes:</a:t>
            </a:r>
          </a:p>
          <a:p>
            <a:r>
              <a:rPr lang="en-US" b="1" dirty="0"/>
              <a:t>Learning</a:t>
            </a:r>
            <a:r>
              <a:rPr lang="en-US" dirty="0"/>
              <a:t>: Acquiring knowledge and patterns from data.</a:t>
            </a:r>
          </a:p>
          <a:p>
            <a:r>
              <a:rPr lang="en-US" b="1" dirty="0"/>
              <a:t>Reasoning</a:t>
            </a:r>
            <a:r>
              <a:rPr lang="en-US" dirty="0"/>
              <a:t>: Making decisions or solving problems.</a:t>
            </a:r>
          </a:p>
          <a:p>
            <a:r>
              <a:rPr lang="en-US" b="1" dirty="0"/>
              <a:t>Perception</a:t>
            </a:r>
            <a:r>
              <a:rPr lang="en-US" dirty="0"/>
              <a:t>: Interpreting input like vision, speech, or text.</a:t>
            </a:r>
          </a:p>
          <a:p>
            <a:r>
              <a:rPr lang="en-US" b="1" dirty="0"/>
              <a:t>Interaction</a:t>
            </a:r>
            <a:r>
              <a:rPr lang="en-US" dirty="0"/>
              <a:t>: Engaging with humans through natural language or robotics.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🔍 </a:t>
            </a:r>
            <a:r>
              <a:rPr lang="en-US" b="1" dirty="0"/>
              <a:t>Examples</a:t>
            </a:r>
            <a:r>
              <a:rPr lang="en-US" dirty="0"/>
              <a:t>:</a:t>
            </a:r>
          </a:p>
          <a:p>
            <a:r>
              <a:rPr lang="en-US" dirty="0"/>
              <a:t>Chatbots (like ChatGPT)</a:t>
            </a:r>
          </a:p>
          <a:p>
            <a:r>
              <a:rPr lang="en-US" dirty="0"/>
              <a:t>Self-driving cars</a:t>
            </a:r>
          </a:p>
          <a:p>
            <a:r>
              <a:rPr lang="en-US" dirty="0"/>
              <a:t>Fraud detection systems</a:t>
            </a:r>
          </a:p>
          <a:p>
            <a:r>
              <a:rPr lang="en-US" b="1" dirty="0"/>
              <a:t>🧠 </a:t>
            </a:r>
          </a:p>
          <a:p>
            <a:r>
              <a:rPr lang="en-US" b="1" dirty="0" err="1"/>
              <a:t>PyTorch</a:t>
            </a:r>
            <a:endParaRPr lang="en-US" b="1" dirty="0"/>
          </a:p>
          <a:p>
            <a:br>
              <a:rPr lang="en-US" dirty="0"/>
            </a:br>
            <a:endParaRPr lang="en-US" dirty="0"/>
          </a:p>
          <a:p>
            <a:r>
              <a:rPr lang="en-US" b="1" dirty="0" err="1"/>
              <a:t>PyTorch</a:t>
            </a:r>
            <a:r>
              <a:rPr lang="en-US" dirty="0"/>
              <a:t> is an open-source deep learning framework developed by Meta (Facebook). It’s widely used for building and training neural networks.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🔥 </a:t>
            </a:r>
            <a:r>
              <a:rPr lang="en-US" b="1" dirty="0"/>
              <a:t>Key Features</a:t>
            </a:r>
            <a:r>
              <a:rPr lang="en-US" dirty="0"/>
              <a:t>:</a:t>
            </a:r>
          </a:p>
          <a:p>
            <a:r>
              <a:rPr lang="en-US" b="1" dirty="0"/>
              <a:t>Dynamic computation graphs</a:t>
            </a:r>
            <a:r>
              <a:rPr lang="en-US" dirty="0"/>
              <a:t>: More intuitive for debugging and experimentation.</a:t>
            </a:r>
          </a:p>
          <a:p>
            <a:r>
              <a:rPr lang="en-US" b="1" dirty="0"/>
              <a:t>Tensor operations</a:t>
            </a:r>
            <a:r>
              <a:rPr lang="en-US" dirty="0"/>
              <a:t>: Similar to NumPy but with GPU acceleration.</a:t>
            </a:r>
          </a:p>
          <a:p>
            <a:r>
              <a:rPr lang="en-US" b="1" dirty="0" err="1"/>
              <a:t>Autograd</a:t>
            </a:r>
            <a:r>
              <a:rPr lang="en-US" dirty="0"/>
              <a:t>: Automatic differentiation for backpropagation.</a:t>
            </a:r>
          </a:p>
          <a:p>
            <a:r>
              <a:rPr lang="en-US" b="1" dirty="0" err="1"/>
              <a:t>TorchScript</a:t>
            </a:r>
            <a:r>
              <a:rPr lang="en-US" dirty="0"/>
              <a:t>: For deploying models in production.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🛠️ </a:t>
            </a:r>
            <a:r>
              <a:rPr lang="en-US" b="1" dirty="0"/>
              <a:t>Common Use Cases</a:t>
            </a:r>
            <a:r>
              <a:rPr lang="en-US" dirty="0"/>
              <a:t>:</a:t>
            </a:r>
          </a:p>
          <a:p>
            <a:r>
              <a:rPr lang="en-US" dirty="0"/>
              <a:t>Image classification</a:t>
            </a:r>
          </a:p>
          <a:p>
            <a:r>
              <a:rPr lang="en-US" dirty="0"/>
              <a:t>Natural language processing</a:t>
            </a:r>
          </a:p>
          <a:p>
            <a:r>
              <a:rPr lang="en-US" dirty="0"/>
              <a:t>Reinforcement learning</a:t>
            </a:r>
          </a:p>
          <a:p>
            <a:r>
              <a:rPr lang="en-US" b="1" dirty="0"/>
              <a:t>🤗 </a:t>
            </a:r>
          </a:p>
          <a:p>
            <a:r>
              <a:rPr lang="en-US" b="1" dirty="0"/>
              <a:t>Hugging Face Transformers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b="1" dirty="0"/>
              <a:t>Hugging Face</a:t>
            </a:r>
            <a:r>
              <a:rPr lang="en-US" dirty="0"/>
              <a:t> is a company that maintains the </a:t>
            </a:r>
            <a:r>
              <a:rPr lang="en-US" b="1" dirty="0"/>
              <a:t>Transformers</a:t>
            </a:r>
            <a:r>
              <a:rPr lang="en-US" dirty="0"/>
              <a:t> library—a powerful open-source collection of </a:t>
            </a:r>
            <a:r>
              <a:rPr lang="en-US" b="1" dirty="0"/>
              <a:t>pretrained models</a:t>
            </a:r>
            <a:r>
              <a:rPr lang="en-US" dirty="0"/>
              <a:t> for: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NLP (Natural Language Processing)</a:t>
            </a:r>
            <a:r>
              <a:rPr lang="en-US" dirty="0"/>
              <a:t>: Text generation, sentiment analysis, translation</a:t>
            </a:r>
          </a:p>
          <a:p>
            <a:r>
              <a:rPr lang="en-US" b="1" dirty="0"/>
              <a:t>Vision</a:t>
            </a:r>
            <a:r>
              <a:rPr lang="en-US" dirty="0"/>
              <a:t>: Image classification, object detection</a:t>
            </a:r>
          </a:p>
          <a:p>
            <a:r>
              <a:rPr lang="en-US" b="1" dirty="0"/>
              <a:t>Multimodal</a:t>
            </a:r>
            <a:r>
              <a:rPr lang="en-US" dirty="0"/>
              <a:t>: Text + image models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📦 </a:t>
            </a:r>
            <a:r>
              <a:rPr lang="en-US" b="1" dirty="0"/>
              <a:t>Key Benefits</a:t>
            </a:r>
            <a:r>
              <a:rPr lang="en-US" dirty="0"/>
              <a:t>:</a:t>
            </a:r>
          </a:p>
          <a:p>
            <a:r>
              <a:rPr lang="en-US" b="1" dirty="0"/>
              <a:t>Pretrained models</a:t>
            </a:r>
            <a:r>
              <a:rPr lang="en-US" dirty="0"/>
              <a:t>: No need to train from scratch.</a:t>
            </a:r>
          </a:p>
          <a:p>
            <a:r>
              <a:rPr lang="en-US" b="1" dirty="0"/>
              <a:t>High-level APIs</a:t>
            </a:r>
            <a:r>
              <a:rPr lang="en-US" dirty="0"/>
              <a:t>: Easy to load models with one line of code.</a:t>
            </a:r>
          </a:p>
          <a:p>
            <a:r>
              <a:rPr lang="en-US" b="1" dirty="0"/>
              <a:t>Support for multiple frameworks</a:t>
            </a:r>
            <a:r>
              <a:rPr lang="en-US" dirty="0"/>
              <a:t>: Works with both </a:t>
            </a:r>
            <a:r>
              <a:rPr lang="en-US" b="1" dirty="0" err="1"/>
              <a:t>PyTorch</a:t>
            </a:r>
            <a:r>
              <a:rPr lang="en-US" dirty="0"/>
              <a:t> and </a:t>
            </a:r>
            <a:r>
              <a:rPr lang="en-US" b="1" dirty="0"/>
              <a:t>TensorFlow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37E0B5-69D1-B94E-84CF-AEB113D84C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44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37E0B5-69D1-B94E-84CF-AEB113D84C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708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HFmxLaRJrwE?si=ZzsEINcsDes5BHeq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mcropsey/ai-huggingface-lab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7581" y="921715"/>
            <a:ext cx="3872267" cy="2635993"/>
          </a:xfrm>
        </p:spPr>
        <p:txBody>
          <a:bodyPr anchor="b">
            <a:normAutofit/>
          </a:bodyPr>
          <a:lstStyle/>
          <a:p>
            <a:pPr algn="l"/>
            <a:r>
              <a:rPr lang="en-US" sz="4200"/>
              <a:t>AI Labs Demo Walkthrough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C05CA36-AD6A-4ABF-9A05-52E5A143D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4022214"/>
            <a:ext cx="9144000" cy="2835786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4331EE8-85A4-4588-8D9E-70E534D47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8950" y="4022220"/>
            <a:ext cx="6115048" cy="2835780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9D6C862-61CC-4B46-8080-96583D65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022219"/>
            <a:ext cx="9190104" cy="2835781"/>
          </a:xfrm>
          <a:prstGeom prst="rect">
            <a:avLst/>
          </a:prstGeom>
          <a:gradFill>
            <a:gsLst>
              <a:gs pos="39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72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581" y="4541263"/>
            <a:ext cx="3497218" cy="1395022"/>
          </a:xfrm>
        </p:spPr>
        <p:txBody>
          <a:bodyPr anchor="t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2700" dirty="0">
                <a:solidFill>
                  <a:srgbClr val="FFFFFF"/>
                </a:solidFill>
              </a:rPr>
              <a:t>Using </a:t>
            </a:r>
            <a:r>
              <a:rPr lang="en-US" sz="2700" dirty="0" err="1">
                <a:solidFill>
                  <a:srgbClr val="FFFFFF"/>
                </a:solidFill>
              </a:rPr>
              <a:t>PyTorch</a:t>
            </a:r>
            <a:r>
              <a:rPr lang="en-US" sz="2700" dirty="0">
                <a:solidFill>
                  <a:srgbClr val="FFFFFF"/>
                </a:solidFill>
              </a:rPr>
              <a:t>, and Hugging Face</a:t>
            </a:r>
          </a:p>
        </p:txBody>
      </p:sp>
      <p:pic>
        <p:nvPicPr>
          <p:cNvPr id="5" name="Video 4" descr="3D Graphs">
            <a:extLst>
              <a:ext uri="{FF2B5EF4-FFF2-40B4-BE49-F238E27FC236}">
                <a16:creationId xmlns:a16="http://schemas.microsoft.com/office/drawing/2014/main" id="{C665211A-6711-F6D4-BC84-5A1A2BEE1C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24786" b="-1"/>
          <a:stretch>
            <a:fillRect/>
          </a:stretch>
        </p:blipFill>
        <p:spPr>
          <a:xfrm>
            <a:off x="4930430" y="1792018"/>
            <a:ext cx="3872266" cy="2895964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0797"/>
            <a:ext cx="9143998" cy="457203"/>
          </a:xfrm>
          <a:prstGeom prst="rect">
            <a:avLst/>
          </a:prstGeom>
          <a:gradFill>
            <a:gsLst>
              <a:gs pos="0">
                <a:srgbClr val="000000">
                  <a:alpha val="43000"/>
                </a:srgbClr>
              </a:gs>
              <a:gs pos="79000">
                <a:schemeClr val="accent1">
                  <a:lumMod val="75000"/>
                  <a:alpha val="22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699" y="687480"/>
            <a:ext cx="5605629" cy="994172"/>
          </a:xfrm>
        </p:spPr>
        <p:txBody>
          <a:bodyPr>
            <a:normAutofit/>
          </a:bodyPr>
          <a:lstStyle/>
          <a:p>
            <a:r>
              <a:rPr lang="en-US" sz="3850"/>
              <a:t>High-Level Overview</a:t>
            </a:r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359815" y="1681653"/>
            <a:ext cx="5525727" cy="4334518"/>
          </a:xfrm>
        </p:spPr>
        <p:txBody>
          <a:bodyPr anchor="ctr">
            <a:normAutofit fontScale="92500" lnSpcReduction="10000"/>
          </a:bodyPr>
          <a:lstStyle/>
          <a:p>
            <a:pPr marL="0" lvl="0" indent="0">
              <a:lnSpc>
                <a:spcPct val="90000"/>
              </a:lnSpc>
              <a:buNone/>
            </a:pPr>
            <a:r>
              <a:rPr lang="en-US" sz="2000" b="1" dirty="0"/>
              <a:t>Lab Environment Setup Guide</a:t>
            </a:r>
          </a:p>
          <a:p>
            <a:pPr marL="0" lvl="0" indent="0">
              <a:lnSpc>
                <a:spcPct val="90000"/>
              </a:lnSpc>
              <a:buNone/>
            </a:pPr>
            <a:r>
              <a:rPr lang="en-US" sz="2000" dirty="0">
                <a:hlinkClick r:id="rId3"/>
              </a:rPr>
              <a:t>https://youtu.be/HFmxLaRJrwE?si=ZzsEINcsDes5BHeq</a:t>
            </a:r>
            <a:endParaRPr lang="en-US" sz="2000" dirty="0"/>
          </a:p>
          <a:p>
            <a:pPr marL="0" indent="0">
              <a:lnSpc>
                <a:spcPct val="90000"/>
              </a:lnSpc>
              <a:buNone/>
            </a:pPr>
            <a:endParaRPr lang="en-US" sz="2000" dirty="0"/>
          </a:p>
          <a:p>
            <a:pPr marL="0" indent="0">
              <a:lnSpc>
                <a:spcPct val="90000"/>
              </a:lnSpc>
              <a:buNone/>
            </a:pPr>
            <a:endParaRPr lang="en-US" sz="2000" dirty="0"/>
          </a:p>
          <a:p>
            <a:pPr marL="0" indent="0">
              <a:lnSpc>
                <a:spcPct val="90000"/>
              </a:lnSpc>
              <a:buNone/>
            </a:pPr>
            <a:r>
              <a:rPr lang="en-US" sz="2000" b="1" dirty="0"/>
              <a:t>Hugging Face is an open-source platform with pre-trained AI models ready to use.</a:t>
            </a:r>
            <a:endParaRPr lang="en-US" sz="2000" dirty="0"/>
          </a:p>
          <a:p>
            <a:pPr marL="0" indent="0">
              <a:lnSpc>
                <a:spcPct val="90000"/>
              </a:lnSpc>
              <a:buNone/>
            </a:pPr>
            <a:br>
              <a:rPr lang="en-US" sz="2000" dirty="0"/>
            </a:br>
            <a:endParaRPr lang="en-US" sz="2000" dirty="0"/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Learning with basic examples gives you the </a:t>
            </a:r>
            <a:r>
              <a:rPr lang="en-US" sz="2000" b="1" dirty="0"/>
              <a:t>hands-on experience</a:t>
            </a:r>
            <a:r>
              <a:rPr lang="en-US" sz="2000" dirty="0"/>
              <a:t> needed to build real-world solutions.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These small experiments teach you the </a:t>
            </a:r>
            <a:r>
              <a:rPr lang="en-US" sz="2000" b="1" dirty="0"/>
              <a:t>same processes, workflows, and tuning techniques</a:t>
            </a:r>
            <a:r>
              <a:rPr lang="en-US" sz="2000" dirty="0"/>
              <a:t> you’ll apply in full-scale business applications.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Your real-world problems may be larger — but the </a:t>
            </a:r>
            <a:r>
              <a:rPr lang="en-US" sz="2000" b="1" dirty="0"/>
              <a:t>process you use to solve them will be the same</a:t>
            </a:r>
            <a:r>
              <a:rPr lang="en-US" sz="2000" dirty="0"/>
              <a:t>.</a:t>
            </a:r>
          </a:p>
          <a:p>
            <a:pPr marL="0" indent="0">
              <a:lnSpc>
                <a:spcPct val="90000"/>
              </a:lnSpc>
              <a:buNone/>
            </a:pPr>
            <a:endParaRPr lang="en-US" sz="16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89435" y="0"/>
            <a:ext cx="195456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567" y="2369132"/>
            <a:ext cx="2119736" cy="2119736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35" name="Graphic 34" descr="Virtual RealityHeadset">
            <a:extLst>
              <a:ext uri="{FF2B5EF4-FFF2-40B4-BE49-F238E27FC236}">
                <a16:creationId xmlns:a16="http://schemas.microsoft.com/office/drawing/2014/main" id="{5B1466A2-9F63-86FA-20F4-A94C36E423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24964" y="2865141"/>
            <a:ext cx="1143455" cy="114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620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33FBB83-3F45-B9C7-894B-BDC45E0C3B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2600" y="699326"/>
            <a:ext cx="8178799" cy="545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783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4" name="Rectangle 63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US" sz="3500" b="1">
                <a:solidFill>
                  <a:srgbClr val="FFFFFF"/>
                </a:solidFill>
              </a:rPr>
              <a:t>Lab Breakdown</a:t>
            </a:r>
            <a:endParaRPr lang="en-US" sz="3500" b="1" dirty="0">
              <a:solidFill>
                <a:srgbClr val="FFFFFF"/>
              </a:solidFill>
            </a:endParaRP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3012864D-8FA3-E042-2AF9-76ABC41578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73951731"/>
              </p:ext>
            </p:extLst>
          </p:nvPr>
        </p:nvGraphicFramePr>
        <p:xfrm>
          <a:off x="483042" y="2330584"/>
          <a:ext cx="8195872" cy="3756798"/>
        </p:xfrm>
        <a:graphic>
          <a:graphicData uri="http://schemas.openxmlformats.org/drawingml/2006/table">
            <a:tbl>
              <a:tblPr/>
              <a:tblGrid>
                <a:gridCol w="4083473">
                  <a:extLst>
                    <a:ext uri="{9D8B030D-6E8A-4147-A177-3AD203B41FA5}">
                      <a16:colId xmlns:a16="http://schemas.microsoft.com/office/drawing/2014/main" val="3019916112"/>
                    </a:ext>
                  </a:extLst>
                </a:gridCol>
                <a:gridCol w="4112399">
                  <a:extLst>
                    <a:ext uri="{9D8B030D-6E8A-4147-A177-3AD203B41FA5}">
                      <a16:colId xmlns:a16="http://schemas.microsoft.com/office/drawing/2014/main" val="1678215114"/>
                    </a:ext>
                  </a:extLst>
                </a:gridCol>
              </a:tblGrid>
              <a:tr h="399273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1"/>
                        <a:t>📄 File</a:t>
                      </a:r>
                      <a:endParaRPr lang="en-US" sz="1800"/>
                    </a:p>
                  </a:txBody>
                  <a:tcPr marL="90744" marR="90744" marT="45372" marB="453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1"/>
                        <a:t>🔍 Purpose</a:t>
                      </a:r>
                      <a:endParaRPr lang="en-US" sz="1800"/>
                    </a:p>
                  </a:txBody>
                  <a:tcPr marL="90744" marR="90744" marT="45372" marB="453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4961872"/>
                  </a:ext>
                </a:extLst>
              </a:tr>
              <a:tr h="6715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explore_csv_data.py</a:t>
                      </a:r>
                    </a:p>
                  </a:txBody>
                  <a:tcPr marL="90744" marR="90744" marT="45372" marB="453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Load and analyze CSV data, show stats, plot histograms and correlations</a:t>
                      </a:r>
                    </a:p>
                  </a:txBody>
                  <a:tcPr marL="90744" marR="90744" marT="45372" marB="453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74173944"/>
                  </a:ext>
                </a:extLst>
              </a:tr>
              <a:tr h="6715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image_classification_torchvision.py</a:t>
                      </a:r>
                    </a:p>
                  </a:txBody>
                  <a:tcPr marL="90744" marR="90744" marT="45372" marB="453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Classify an image using a pretrained ResNet-18 model from torchvision</a:t>
                      </a:r>
                    </a:p>
                  </a:txBody>
                  <a:tcPr marL="90744" marR="90744" marT="45372" marB="453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7207032"/>
                  </a:ext>
                </a:extLst>
              </a:tr>
              <a:tr h="6715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sentiment_analysis_hf.py</a:t>
                      </a:r>
                    </a:p>
                  </a:txBody>
                  <a:tcPr marL="90744" marR="90744" marT="45372" marB="453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Run sentiment analysis using Hugging Face Transformers</a:t>
                      </a:r>
                    </a:p>
                  </a:txBody>
                  <a:tcPr marL="90744" marR="90744" marT="45372" marB="453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28577280"/>
                  </a:ext>
                </a:extLst>
              </a:tr>
              <a:tr h="6715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text_generation_gpt2.py</a:t>
                      </a:r>
                    </a:p>
                  </a:txBody>
                  <a:tcPr marL="90744" marR="90744" marT="45372" marB="453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Generate text from a prompt using GPT-2</a:t>
                      </a:r>
                    </a:p>
                  </a:txBody>
                  <a:tcPr marL="90744" marR="90744" marT="45372" marB="453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5206799"/>
                  </a:ext>
                </a:extLst>
              </a:tr>
              <a:tr h="671505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train_custom_dataset.py</a:t>
                      </a:r>
                    </a:p>
                  </a:txBody>
                  <a:tcPr marL="90744" marR="90744" marT="45372" marB="453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/>
                        <a:t>Build, train, and evaluate a model on a synthetic dataset using PyTorch</a:t>
                      </a:r>
                    </a:p>
                  </a:txBody>
                  <a:tcPr marL="90744" marR="90744" marT="45372" marB="45372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8273576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EC72F-9B66-4A7B-6D4D-E30F45E99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699" y="687480"/>
            <a:ext cx="5605629" cy="994172"/>
          </a:xfrm>
        </p:spPr>
        <p:txBody>
          <a:bodyPr>
            <a:normAutofit/>
          </a:bodyPr>
          <a:lstStyle/>
          <a:p>
            <a:r>
              <a:rPr lang="en-US" sz="3850"/>
              <a:t>WSL Environment Update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64547-CFA6-DEF3-1C26-C8E411ED3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321" y="1606609"/>
            <a:ext cx="5033221" cy="4409562"/>
          </a:xfrm>
        </p:spPr>
        <p:txBody>
          <a:bodyPr anchor="ctr">
            <a:normAutofit lnSpcReduction="10000"/>
          </a:bodyPr>
          <a:lstStyle/>
          <a:p>
            <a:r>
              <a:rPr lang="en-US" sz="1900" dirty="0"/>
              <a:t>Switch to your virtual environment</a:t>
            </a:r>
          </a:p>
          <a:p>
            <a:r>
              <a:rPr lang="en-US" sz="1900" dirty="0"/>
              <a:t>Install git</a:t>
            </a:r>
          </a:p>
          <a:p>
            <a:r>
              <a:rPr lang="en-US" sz="1900" dirty="0"/>
              <a:t>Install these libraries:</a:t>
            </a:r>
          </a:p>
          <a:p>
            <a:pPr lvl="1"/>
            <a:r>
              <a:rPr lang="en-US" sz="1900" dirty="0"/>
              <a:t>Transformers --- Pretrained NLP models interface</a:t>
            </a:r>
          </a:p>
          <a:p>
            <a:pPr lvl="1"/>
            <a:r>
              <a:rPr lang="en-US" sz="1900" dirty="0"/>
              <a:t>Pandas --- Data analysis and manipulation</a:t>
            </a:r>
          </a:p>
          <a:p>
            <a:pPr lvl="1"/>
            <a:r>
              <a:rPr lang="en-US" sz="1900" dirty="0"/>
              <a:t>Matplotlib --- Create charts and graphs</a:t>
            </a:r>
          </a:p>
          <a:p>
            <a:pPr lvl="1"/>
            <a:r>
              <a:rPr lang="en-US" sz="1900" dirty="0"/>
              <a:t>Pillow --- Image processing and editing</a:t>
            </a:r>
          </a:p>
          <a:p>
            <a:pPr lvl="1"/>
            <a:r>
              <a:rPr lang="en-US" sz="1900" dirty="0"/>
              <a:t>Requests --- Send HTTP web requests</a:t>
            </a:r>
          </a:p>
          <a:p>
            <a:pPr lvl="1"/>
            <a:r>
              <a:rPr lang="en-US" sz="1900" dirty="0"/>
              <a:t>torch, </a:t>
            </a:r>
            <a:r>
              <a:rPr lang="en-US" sz="1900" dirty="0" err="1"/>
              <a:t>torchvision</a:t>
            </a:r>
            <a:r>
              <a:rPr lang="en-US" sz="1900" dirty="0"/>
              <a:t>, </a:t>
            </a:r>
            <a:r>
              <a:rPr lang="en-US" sz="1900" dirty="0" err="1"/>
              <a:t>torchaudio</a:t>
            </a:r>
            <a:endParaRPr lang="en-US" sz="1900" dirty="0"/>
          </a:p>
          <a:p>
            <a:pPr marL="457200" lvl="1" indent="0">
              <a:buNone/>
            </a:pPr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git clone </a:t>
            </a:r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  <a:hlinkClick r:id="rId2"/>
              </a:rPr>
              <a:t>https://github.com/mcropsey/ai-huggingface-labs</a:t>
            </a:r>
            <a:endParaRPr lang="en-US" sz="1500" b="1" i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sz="1500" b="1" i="1" dirty="0">
                <a:solidFill>
                  <a:srgbClr val="7030A0"/>
                </a:solidFill>
              </a:rPr>
              <a:t>python3.11 -m pip install torch </a:t>
            </a:r>
            <a:r>
              <a:rPr lang="en-US" sz="1500" b="1" i="1" dirty="0" err="1">
                <a:solidFill>
                  <a:srgbClr val="7030A0"/>
                </a:solidFill>
              </a:rPr>
              <a:t>torchvision</a:t>
            </a:r>
            <a:r>
              <a:rPr lang="en-US" sz="1500" b="1" i="1" dirty="0">
                <a:solidFill>
                  <a:srgbClr val="7030A0"/>
                </a:solidFill>
              </a:rPr>
              <a:t> </a:t>
            </a:r>
            <a:r>
              <a:rPr lang="en-US" sz="1500" b="1" i="1" dirty="0" err="1">
                <a:solidFill>
                  <a:srgbClr val="7030A0"/>
                </a:solidFill>
              </a:rPr>
              <a:t>torchaudio</a:t>
            </a:r>
            <a:r>
              <a:rPr lang="en-US" sz="1500" b="1" i="1" dirty="0">
                <a:solidFill>
                  <a:srgbClr val="7030A0"/>
                </a:solidFill>
              </a:rPr>
              <a:t> transformers pandas matplotlib pillow requests</a:t>
            </a:r>
          </a:p>
          <a:p>
            <a:pPr marL="457200" lvl="1" indent="0">
              <a:buNone/>
            </a:pPr>
            <a:endParaRPr lang="en-US" sz="1900" dirty="0"/>
          </a:p>
          <a:p>
            <a:pPr marL="457200" lvl="1" indent="0">
              <a:buNone/>
            </a:pPr>
            <a:endParaRPr lang="en-US" sz="19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89435" y="0"/>
            <a:ext cx="195456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567" y="2369132"/>
            <a:ext cx="2119736" cy="2119736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Graphic 6" descr="Panda">
            <a:extLst>
              <a:ext uri="{FF2B5EF4-FFF2-40B4-BE49-F238E27FC236}">
                <a16:creationId xmlns:a16="http://schemas.microsoft.com/office/drawing/2014/main" id="{0C9B1FA4-2393-5C69-DE71-DF748F8ABE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24964" y="2865141"/>
            <a:ext cx="1143455" cy="114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3023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2601</TotalTime>
  <Words>518</Words>
  <Application>Microsoft Macintosh PowerPoint</Application>
  <PresentationFormat>On-screen Show (4:3)</PresentationFormat>
  <Paragraphs>79</Paragraphs>
  <Slides>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Arial</vt:lpstr>
      <vt:lpstr>Calibri</vt:lpstr>
      <vt:lpstr>Office Theme</vt:lpstr>
      <vt:lpstr>AI Labs Demo Walkthrough</vt:lpstr>
      <vt:lpstr>High-Level Overview</vt:lpstr>
      <vt:lpstr>PowerPoint Presentation</vt:lpstr>
      <vt:lpstr>Lab Breakdown</vt:lpstr>
      <vt:lpstr>WSL Environment Update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Michael Cropsey</cp:lastModifiedBy>
  <cp:revision>25</cp:revision>
  <dcterms:created xsi:type="dcterms:W3CDTF">2013-01-27T09:14:16Z</dcterms:created>
  <dcterms:modified xsi:type="dcterms:W3CDTF">2025-06-16T19:44:05Z</dcterms:modified>
  <cp:category/>
</cp:coreProperties>
</file>

<file path=docProps/thumbnail.jpeg>
</file>